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58" r:id="rId5"/>
    <p:sldId id="259" r:id="rId6"/>
    <p:sldId id="260" r:id="rId7"/>
    <p:sldId id="261"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6F8D389-AE89-44A9-8BF8-99EBE1E98F22}" type="datetimeFigureOut">
              <a:rPr lang="en-US" smtClean="0"/>
              <a:pPr/>
              <a:t>11/12/2009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C66CDD-A1CC-4CE1-8E54-63D7ED0812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8D389-AE89-44A9-8BF8-99EBE1E98F22}" type="datetimeFigureOut">
              <a:rPr lang="en-US" smtClean="0"/>
              <a:pPr/>
              <a:t>11/12/2009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66CDD-A1CC-4CE1-8E54-63D7ED0812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8D389-AE89-44A9-8BF8-99EBE1E98F22}" type="datetimeFigureOut">
              <a:rPr lang="en-US" smtClean="0"/>
              <a:pPr/>
              <a:t>11/12/2009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66CDD-A1CC-4CE1-8E54-63D7ED0812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6F8D389-AE89-44A9-8BF8-99EBE1E98F22}" type="datetimeFigureOut">
              <a:rPr lang="en-US" smtClean="0"/>
              <a:pPr/>
              <a:t>11/12/2009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3C66CDD-A1CC-4CE1-8E54-63D7ED0812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6F8D389-AE89-44A9-8BF8-99EBE1E98F22}" type="datetimeFigureOut">
              <a:rPr lang="en-US" smtClean="0"/>
              <a:pPr/>
              <a:t>11/12/2009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3C66CDD-A1CC-4CE1-8E54-63D7ED08123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6F8D389-AE89-44A9-8BF8-99EBE1E98F22}" type="datetimeFigureOut">
              <a:rPr lang="en-US" smtClean="0"/>
              <a:pPr/>
              <a:t>11/12/2009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3C66CDD-A1CC-4CE1-8E54-63D7ED0812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6F8D389-AE89-44A9-8BF8-99EBE1E98F22}" type="datetimeFigureOut">
              <a:rPr lang="en-US" smtClean="0"/>
              <a:pPr/>
              <a:t>11/12/2009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C66CDD-A1CC-4CE1-8E54-63D7ED08123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F8D389-AE89-44A9-8BF8-99EBE1E98F22}" type="datetimeFigureOut">
              <a:rPr lang="en-US" smtClean="0"/>
              <a:pPr/>
              <a:t>11/12/2009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66CDD-A1CC-4CE1-8E54-63D7ED0812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6F8D389-AE89-44A9-8BF8-99EBE1E98F22}" type="datetimeFigureOut">
              <a:rPr lang="en-US" smtClean="0"/>
              <a:pPr/>
              <a:t>11/12/2009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3C66CDD-A1CC-4CE1-8E54-63D7ED0812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6F8D389-AE89-44A9-8BF8-99EBE1E98F22}" type="datetimeFigureOut">
              <a:rPr lang="en-US" smtClean="0"/>
              <a:pPr/>
              <a:t>11/12/2009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C66CDD-A1CC-4CE1-8E54-63D7ED08123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6F8D389-AE89-44A9-8BF8-99EBE1E98F22}" type="datetimeFigureOut">
              <a:rPr lang="en-US" smtClean="0"/>
              <a:pPr/>
              <a:t>11/12/2009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C66CDD-A1CC-4CE1-8E54-63D7ED08123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6F8D389-AE89-44A9-8BF8-99EBE1E98F22}" type="datetimeFigureOut">
              <a:rPr lang="en-US" smtClean="0"/>
              <a:pPr/>
              <a:t>11/12/2009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C66CDD-A1CC-4CE1-8E54-63D7ED08123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hyperlink" Target="http://www.cdc.gov/STD/HPV/STDFact-HPV.htm#symptoms" TargetMode="External"/><Relationship Id="rId2" Type="http://schemas.openxmlformats.org/officeDocument/2006/relationships/hyperlink" Target="http://www.webmd.com/sexual-conditions/hpv-genital-warts/hpv-treatment-is-there-hpv-cure?page=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a:t>
            </a:r>
            <a:r>
              <a:rPr lang="en-US" dirty="0" err="1" smtClean="0"/>
              <a:t>papilloma</a:t>
            </a:r>
            <a:r>
              <a:rPr lang="en-US" dirty="0" smtClean="0"/>
              <a:t> virus (</a:t>
            </a:r>
            <a:r>
              <a:rPr lang="en-US" dirty="0" err="1" smtClean="0"/>
              <a:t>HPV</a:t>
            </a:r>
            <a:r>
              <a:rPr lang="en-US" dirty="0" smtClean="0"/>
              <a:t>)</a:t>
            </a:r>
            <a:endParaRPr lang="en-US" dirty="0"/>
          </a:p>
        </p:txBody>
      </p:sp>
      <p:sp>
        <p:nvSpPr>
          <p:cNvPr id="3" name="Subtitle 2"/>
          <p:cNvSpPr>
            <a:spLocks noGrp="1"/>
          </p:cNvSpPr>
          <p:nvPr>
            <p:ph type="subTitle" idx="1"/>
          </p:nvPr>
        </p:nvSpPr>
        <p:spPr/>
        <p:txBody>
          <a:bodyPr/>
          <a:lstStyle/>
          <a:p>
            <a:r>
              <a:rPr lang="en-US" dirty="0" smtClean="0"/>
              <a:t>Presented by: </a:t>
            </a:r>
            <a:r>
              <a:rPr lang="en-US" dirty="0" err="1" smtClean="0"/>
              <a:t>Crixly</a:t>
            </a:r>
            <a:r>
              <a:rPr lang="en-US" dirty="0" smtClean="0"/>
              <a:t> </a:t>
            </a:r>
            <a:r>
              <a:rPr lang="en-US" dirty="0" err="1" smtClean="0"/>
              <a:t>Viera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8800" dirty="0" smtClean="0"/>
              <a:t>THE END</a:t>
            </a:r>
            <a:endParaRPr lang="en-US" sz="8800" dirty="0"/>
          </a:p>
        </p:txBody>
      </p:sp>
      <p:sp>
        <p:nvSpPr>
          <p:cNvPr id="3" name="Text Placeholder 2"/>
          <p:cNvSpPr>
            <a:spLocks noGrp="1"/>
          </p:cNvSpPr>
          <p:nvPr>
            <p:ph type="body" idx="1"/>
          </p:nvPr>
        </p:nvSpPr>
        <p:spPr>
          <a:xfrm flipH="1" flipV="1">
            <a:off x="304800" y="3919536"/>
            <a:ext cx="76200" cy="119064"/>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Human </a:t>
            </a:r>
            <a:r>
              <a:rPr lang="en-US" dirty="0" err="1" smtClean="0"/>
              <a:t>Papilloma</a:t>
            </a:r>
            <a:r>
              <a:rPr lang="en-US" dirty="0" smtClean="0"/>
              <a:t> Virus</a:t>
            </a:r>
            <a:endParaRPr lang="en-US" dirty="0"/>
          </a:p>
        </p:txBody>
      </p:sp>
      <p:pic>
        <p:nvPicPr>
          <p:cNvPr id="5" name="Picture Placeholder 4" descr="hpvpictures.jpg"/>
          <p:cNvPicPr>
            <a:picLocks noGrp="1" noChangeAspect="1"/>
          </p:cNvPicPr>
          <p:nvPr>
            <p:ph type="pic" idx="1"/>
          </p:nvPr>
        </p:nvPicPr>
        <p:blipFill>
          <a:blip r:embed="rId2"/>
          <a:stretch>
            <a:fillRect/>
          </a:stretch>
        </p:blipFill>
        <p:spPr>
          <a:xfrm>
            <a:off x="1143000" y="152400"/>
            <a:ext cx="4146151" cy="3524229"/>
          </a:xfrm>
        </p:spPr>
      </p:pic>
      <p:sp>
        <p:nvSpPr>
          <p:cNvPr id="4" name="Text Placeholder 3"/>
          <p:cNvSpPr>
            <a:spLocks noGrp="1"/>
          </p:cNvSpPr>
          <p:nvPr>
            <p:ph type="body" sz="half" idx="2"/>
          </p:nvPr>
        </p:nvSpPr>
        <p:spPr/>
        <p:txBody>
          <a:bodyPr>
            <a:noAutofit/>
          </a:bodyPr>
          <a:lstStyle/>
          <a:p>
            <a:r>
              <a:rPr lang="en-US" sz="2000" dirty="0" smtClean="0"/>
              <a:t>                                                                                               </a:t>
            </a:r>
            <a:r>
              <a:rPr lang="en-US" sz="2000" dirty="0" err="1" smtClean="0"/>
              <a:t>HPV</a:t>
            </a:r>
            <a:endParaRPr lang="en-US" sz="2000" dirty="0"/>
          </a:p>
        </p:txBody>
      </p:sp>
      <p:pic>
        <p:nvPicPr>
          <p:cNvPr id="6" name="Picture 5" descr="HPV1.jpg"/>
          <p:cNvPicPr>
            <a:picLocks noChangeAspect="1"/>
          </p:cNvPicPr>
          <p:nvPr/>
        </p:nvPicPr>
        <p:blipFill>
          <a:blip r:embed="rId3"/>
          <a:stretch>
            <a:fillRect/>
          </a:stretch>
        </p:blipFill>
        <p:spPr>
          <a:xfrm>
            <a:off x="4876800" y="2057400"/>
            <a:ext cx="4127500" cy="3759200"/>
          </a:xfrm>
          <a:prstGeom prst="rect">
            <a:avLst/>
          </a:prstGeom>
        </p:spPr>
      </p:pic>
      <p:pic>
        <p:nvPicPr>
          <p:cNvPr id="7" name="Picture 6" descr="HPV3.jpg"/>
          <p:cNvPicPr>
            <a:picLocks noChangeAspect="1"/>
          </p:cNvPicPr>
          <p:nvPr/>
        </p:nvPicPr>
        <p:blipFill>
          <a:blip r:embed="rId4"/>
          <a:stretch>
            <a:fillRect/>
          </a:stretch>
        </p:blipFill>
        <p:spPr>
          <a:xfrm>
            <a:off x="2667000" y="3276600"/>
            <a:ext cx="2667000" cy="307730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HPV</a:t>
            </a:r>
            <a:r>
              <a:rPr lang="en-US" dirty="0" smtClean="0"/>
              <a:t> Types</a:t>
            </a:r>
            <a:endParaRPr lang="en-US" dirty="0"/>
          </a:p>
        </p:txBody>
      </p:sp>
      <p:sp>
        <p:nvSpPr>
          <p:cNvPr id="3" name="Content Placeholder 2"/>
          <p:cNvSpPr>
            <a:spLocks noGrp="1"/>
          </p:cNvSpPr>
          <p:nvPr>
            <p:ph idx="1"/>
          </p:nvPr>
        </p:nvSpPr>
        <p:spPr/>
        <p:txBody>
          <a:bodyPr/>
          <a:lstStyle/>
          <a:p>
            <a:r>
              <a:rPr lang="en-US" dirty="0" smtClean="0"/>
              <a:t>Are referred to as “low-risk” (wart causing) or “high risk” (cancer causing) which basically means whether or not it puts the person at risk for cancer.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Signs and Symptoms </a:t>
            </a:r>
            <a:endParaRPr lang="en-US" dirty="0"/>
          </a:p>
        </p:txBody>
      </p:sp>
      <p:sp>
        <p:nvSpPr>
          <p:cNvPr id="3" name="Content Placeholder 2"/>
          <p:cNvSpPr>
            <a:spLocks noGrp="1"/>
          </p:cNvSpPr>
          <p:nvPr>
            <p:ph idx="1"/>
          </p:nvPr>
        </p:nvSpPr>
        <p:spPr/>
        <p:txBody>
          <a:bodyPr>
            <a:normAutofit lnSpcReduction="10000"/>
          </a:bodyPr>
          <a:lstStyle/>
          <a:p>
            <a:r>
              <a:rPr lang="en-US" dirty="0" smtClean="0"/>
              <a:t>(Most people with </a:t>
            </a:r>
            <a:r>
              <a:rPr lang="en-US" dirty="0" err="1" smtClean="0"/>
              <a:t>HPV</a:t>
            </a:r>
            <a:r>
              <a:rPr lang="en-US" dirty="0" smtClean="0"/>
              <a:t> do not develop symptoms or health problems) certain types of </a:t>
            </a:r>
            <a:r>
              <a:rPr lang="en-US" dirty="0" err="1" smtClean="0"/>
              <a:t>HPV</a:t>
            </a:r>
            <a:r>
              <a:rPr lang="en-US" dirty="0" smtClean="0"/>
              <a:t> cause genital warts and others cause cervical cancer and other less common cancers.</a:t>
            </a:r>
          </a:p>
          <a:p>
            <a:r>
              <a:rPr lang="en-US" dirty="0" smtClean="0"/>
              <a:t>Genital warts: usually show up as small bumps or groups of bumps usually in the genital area. They can be raised or flat, single or multiple, small or large, and sometimes cauliflower in shape.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Signs and Symptoms</a:t>
            </a:r>
            <a:endParaRPr lang="en-US" dirty="0"/>
          </a:p>
        </p:txBody>
      </p:sp>
      <p:sp>
        <p:nvSpPr>
          <p:cNvPr id="3" name="Content Placeholder 2"/>
          <p:cNvSpPr>
            <a:spLocks noGrp="1"/>
          </p:cNvSpPr>
          <p:nvPr>
            <p:ph idx="1"/>
          </p:nvPr>
        </p:nvSpPr>
        <p:spPr/>
        <p:txBody>
          <a:bodyPr/>
          <a:lstStyle/>
          <a:p>
            <a:r>
              <a:rPr lang="en-US" dirty="0" smtClean="0"/>
              <a:t>They can appear on the vulva, in or around the vagina, or anus, on the cervix, and on the penis, scrotum, groin, or thigh.</a:t>
            </a:r>
          </a:p>
          <a:p>
            <a:r>
              <a:rPr lang="en-US" dirty="0" smtClean="0"/>
              <a:t>Warts may appear within weeks or months after sexual contact with an infected person or they may not even appear at all.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Diagnosis-clinical</a:t>
            </a:r>
            <a:endParaRPr lang="en-US" dirty="0"/>
          </a:p>
        </p:txBody>
      </p:sp>
      <p:sp>
        <p:nvSpPr>
          <p:cNvPr id="3" name="Content Placeholder 2"/>
          <p:cNvSpPr>
            <a:spLocks noGrp="1"/>
          </p:cNvSpPr>
          <p:nvPr>
            <p:ph idx="1"/>
          </p:nvPr>
        </p:nvSpPr>
        <p:spPr/>
        <p:txBody>
          <a:bodyPr/>
          <a:lstStyle/>
          <a:p>
            <a:r>
              <a:rPr lang="en-US" dirty="0" smtClean="0"/>
              <a:t>There is no general test to check your overall “</a:t>
            </a:r>
            <a:r>
              <a:rPr lang="en-US" dirty="0" err="1" smtClean="0"/>
              <a:t>HPV</a:t>
            </a:r>
            <a:r>
              <a:rPr lang="en-US" dirty="0" smtClean="0"/>
              <a:t> status”</a:t>
            </a:r>
          </a:p>
          <a:p>
            <a:r>
              <a:rPr lang="en-US" dirty="0" smtClean="0"/>
              <a:t>For genital warts: It’s diagnosed by visual inspection.</a:t>
            </a:r>
          </a:p>
          <a:p>
            <a:r>
              <a:rPr lang="en-US" dirty="0" smtClean="0"/>
              <a:t>For cervical cancer: They look at cervical cell changes (early signs of cervical cancer) by a routine pap test.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and Prevention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no treatment for the virus itself but there are treatments for the diseases that it can cause like</a:t>
            </a:r>
          </a:p>
          <a:p>
            <a:r>
              <a:rPr lang="en-US" dirty="0" smtClean="0"/>
              <a:t>Genital warts: can be removed by patient applied medications like </a:t>
            </a:r>
            <a:r>
              <a:rPr lang="en-US" dirty="0" err="1" smtClean="0"/>
              <a:t>Podofilox</a:t>
            </a:r>
            <a:r>
              <a:rPr lang="en-US" dirty="0" smtClean="0"/>
              <a:t> or </a:t>
            </a:r>
            <a:r>
              <a:rPr lang="en-US" dirty="0" err="1" smtClean="0"/>
              <a:t>Condylox</a:t>
            </a:r>
            <a:r>
              <a:rPr lang="en-US" dirty="0" smtClean="0"/>
              <a:t> or the Doctor can provide </a:t>
            </a:r>
            <a:r>
              <a:rPr lang="en-US" dirty="0" err="1" smtClean="0"/>
              <a:t>Cryotherapy</a:t>
            </a:r>
            <a:r>
              <a:rPr lang="en-US" dirty="0" smtClean="0"/>
              <a:t> which basically freezes off the wart with liquid nitrogen</a:t>
            </a:r>
          </a:p>
          <a:p>
            <a:r>
              <a:rPr lang="en-US" dirty="0" smtClean="0"/>
              <a:t>Cancer types: Surgery, radiation therapy and Chemotherapy.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Human </a:t>
            </a:r>
            <a:r>
              <a:rPr lang="en-US" dirty="0" err="1" smtClean="0"/>
              <a:t>Treeman</a:t>
            </a:r>
            <a:r>
              <a:rPr lang="en-US" smtClean="0"/>
              <a:t>”</a:t>
            </a:r>
            <a:endParaRPr lang="en-US" dirty="0"/>
          </a:p>
        </p:txBody>
      </p:sp>
      <p:pic>
        <p:nvPicPr>
          <p:cNvPr id="4" name="Content Placeholder 3" descr="treeman2.jpg"/>
          <p:cNvPicPr>
            <a:picLocks noGrp="1" noChangeAspect="1"/>
          </p:cNvPicPr>
          <p:nvPr>
            <p:ph idx="1"/>
          </p:nvPr>
        </p:nvPicPr>
        <p:blipFill>
          <a:blip r:embed="rId2"/>
          <a:stretch>
            <a:fillRect/>
          </a:stretch>
        </p:blipFill>
        <p:spPr>
          <a:xfrm>
            <a:off x="457200" y="1600200"/>
            <a:ext cx="4165600" cy="3124200"/>
          </a:xfrm>
        </p:spPr>
      </p:pic>
      <p:pic>
        <p:nvPicPr>
          <p:cNvPr id="5" name="Picture 4" descr="treeman1.jpg"/>
          <p:cNvPicPr>
            <a:picLocks noChangeAspect="1"/>
          </p:cNvPicPr>
          <p:nvPr/>
        </p:nvPicPr>
        <p:blipFill>
          <a:blip r:embed="rId3"/>
          <a:stretch>
            <a:fillRect/>
          </a:stretch>
        </p:blipFill>
        <p:spPr>
          <a:xfrm>
            <a:off x="4648200" y="1295400"/>
            <a:ext cx="4267200" cy="3200400"/>
          </a:xfrm>
          <a:prstGeom prst="rect">
            <a:avLst/>
          </a:prstGeom>
        </p:spPr>
      </p:pic>
      <p:pic>
        <p:nvPicPr>
          <p:cNvPr id="6" name="Picture 5" descr="treeman3.jpg"/>
          <p:cNvPicPr>
            <a:picLocks noChangeAspect="1"/>
          </p:cNvPicPr>
          <p:nvPr/>
        </p:nvPicPr>
        <p:blipFill>
          <a:blip r:embed="rId4"/>
          <a:stretch>
            <a:fillRect/>
          </a:stretch>
        </p:blipFill>
        <p:spPr>
          <a:xfrm>
            <a:off x="4343400" y="4495800"/>
            <a:ext cx="2781300" cy="2085975"/>
          </a:xfrm>
          <a:prstGeom prst="rect">
            <a:avLst/>
          </a:prstGeom>
        </p:spPr>
      </p:pic>
      <p:sp>
        <p:nvSpPr>
          <p:cNvPr id="7" name="TextBox 6"/>
          <p:cNvSpPr txBox="1"/>
          <p:nvPr/>
        </p:nvSpPr>
        <p:spPr>
          <a:xfrm>
            <a:off x="228600" y="4826675"/>
            <a:ext cx="4038600" cy="2031325"/>
          </a:xfrm>
          <a:prstGeom prst="rect">
            <a:avLst/>
          </a:prstGeom>
          <a:noFill/>
        </p:spPr>
        <p:txBody>
          <a:bodyPr wrap="square" rtlCol="0">
            <a:spAutoFit/>
          </a:bodyPr>
          <a:lstStyle/>
          <a:p>
            <a:r>
              <a:rPr lang="en-US" dirty="0" smtClean="0"/>
              <a:t>Has a deficiency of white blood cells &amp; his weakened immune system couldn’t fight the </a:t>
            </a:r>
            <a:r>
              <a:rPr lang="en-US" dirty="0" err="1" smtClean="0"/>
              <a:t>HPV</a:t>
            </a:r>
            <a:r>
              <a:rPr lang="en-US" dirty="0" smtClean="0"/>
              <a:t>. The virus hijacked his skin cells causing it to produce massive amounts of keratin causing the warts to sprout into dense growths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Refrences</a:t>
            </a:r>
            <a:endParaRPr lang="en-US" dirty="0"/>
          </a:p>
        </p:txBody>
      </p:sp>
      <p:sp>
        <p:nvSpPr>
          <p:cNvPr id="3" name="Text Placeholder 2"/>
          <p:cNvSpPr>
            <a:spLocks noGrp="1"/>
          </p:cNvSpPr>
          <p:nvPr>
            <p:ph idx="1"/>
          </p:nvPr>
        </p:nvSpPr>
        <p:spPr/>
        <p:txBody>
          <a:bodyPr>
            <a:normAutofit lnSpcReduction="10000"/>
          </a:bodyPr>
          <a:lstStyle/>
          <a:p>
            <a:r>
              <a:rPr lang="en-US" dirty="0" smtClean="0">
                <a:hlinkClick r:id="rId2"/>
              </a:rPr>
              <a:t>http://www.webmd.com/sexual-conditions/hpv-genital-warts/hpv-treatment-is-there-hpv-cure?page=2</a:t>
            </a:r>
            <a:endParaRPr lang="en-US" dirty="0" smtClean="0"/>
          </a:p>
          <a:p>
            <a:endParaRPr lang="en-US" dirty="0" smtClean="0"/>
          </a:p>
          <a:p>
            <a:r>
              <a:rPr lang="en-US" dirty="0" smtClean="0">
                <a:hlinkClick r:id="rId3"/>
              </a:rPr>
              <a:t>http://www.cdc.gov/STD/HPV/STDFact-HPV.htm#symptoms</a:t>
            </a:r>
            <a:endParaRPr lang="en-US" dirty="0" smtClean="0"/>
          </a:p>
          <a:p>
            <a:endParaRPr lang="en-US" dirty="0" smtClean="0"/>
          </a:p>
          <a:p>
            <a:r>
              <a:rPr lang="en-US" dirty="0" smtClean="0"/>
              <a:t>Microbiology: A systems approach. Marjorie Kelly Cowan. Kathleen Park Talaro.2009.</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147</TotalTime>
  <Words>369</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Human papilloma virus (HPV)</vt:lpstr>
      <vt:lpstr>        Human Papilloma Virus</vt:lpstr>
      <vt:lpstr>             HPV Types</vt:lpstr>
      <vt:lpstr>     Signs and Symptoms </vt:lpstr>
      <vt:lpstr>Cont. Signs and Symptoms</vt:lpstr>
      <vt:lpstr>      Diagnosis-clinical</vt:lpstr>
      <vt:lpstr>Treatment and Prevention</vt:lpstr>
      <vt:lpstr>      “ Human Treeman”</vt:lpstr>
      <vt:lpstr>                 Refrences</vt:lpstr>
      <vt:lpstr>                     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papilloma virus (HPV)</dc:title>
  <dc:creator>Crixly</dc:creator>
  <cp:lastModifiedBy>Crixly</cp:lastModifiedBy>
  <cp:revision>10</cp:revision>
  <dcterms:created xsi:type="dcterms:W3CDTF">2009-11-12T07:19:03Z</dcterms:created>
  <dcterms:modified xsi:type="dcterms:W3CDTF">2009-11-12T21:38:17Z</dcterms:modified>
</cp:coreProperties>
</file>